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81" r:id="rId3"/>
    <p:sldId id="260" r:id="rId4"/>
    <p:sldId id="265" r:id="rId5"/>
    <p:sldId id="272" r:id="rId6"/>
    <p:sldId id="273" r:id="rId7"/>
    <p:sldId id="277" r:id="rId8"/>
    <p:sldId id="262" r:id="rId9"/>
    <p:sldId id="264" r:id="rId10"/>
    <p:sldId id="267" r:id="rId11"/>
    <p:sldId id="279" r:id="rId12"/>
    <p:sldId id="274" r:id="rId13"/>
    <p:sldId id="280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DB8FE2-698A-45AE-A5C5-06B7070078B3}" v="220" dt="2024-11-18T15:40:41.278"/>
  </p1510:revLst>
</p1510:revInfo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8T18:31:28.5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1,'227'0,"121"0,189 0,2846 0,19631 0,-16674 0,-6324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6T17:33:36.1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1,'164'0,"88"0,137 0,2060 0,14213 0,-12072 0,-4578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6T17:34:19.0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1 934,'1077'-915,"-1035"904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6T17:34:24.5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1343,'23'-1311,"-22"1287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6T17:34:34.5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1,'0'1283,"0"-1259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8T13:06:19.6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0,'22055'0,"-22024"0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2E616-928A-4D9A-ACDA-395AC1DA2136}" type="datetimeFigureOut">
              <a:rPr lang="en-IN" smtClean="0"/>
              <a:t>19-11-2024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6824C-5176-4661-AD47-A6F2325371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903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6824C-5176-4661-AD47-A6F2325371C6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6437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6824C-5176-4661-AD47-A6F2325371C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425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87CBF-33F9-22A4-472E-4B908D8FA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FBD6F9-88A8-BA6C-187A-62C02B2F1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3C13C0-1F9F-9E44-0743-B569D3073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8F169-4A06-A0AC-9A84-1897089030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2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C2BBC-546D-0FDF-6909-A2ECBC0BFB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68BF2-1E7A-D343-9151-C8AFF5CF2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56BBC-721E-643D-8863-BE96A0314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2A9C5-2C45-4655-807D-3D825A70293E}" type="datetimeFigureOut">
              <a:rPr lang="en-IN" smtClean="0"/>
              <a:t>19-11-2024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30593-0719-4197-3F50-1385D076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08FD8-9F38-433D-2789-422BE838B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7B062-E1AA-4A61-AC8C-5EE5A473A1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516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FBA1B-6ABE-71E4-D77A-60993BAA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4453C-851B-2E27-2EDB-86D48D8A2C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B2FDB-D872-D428-9041-B6D45D1AE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2A9C5-2C45-4655-807D-3D825A70293E}" type="datetimeFigureOut">
              <a:rPr lang="en-IN" smtClean="0"/>
              <a:t>19-11-2024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5D4D0-4D36-122A-58EA-A84D14828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07DA8-2A93-3468-E76B-F377BE0F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7B062-E1AA-4A61-AC8C-5EE5A473A1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015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32DDE3-443E-255A-8B4C-FC3972E1B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D5D91-7A50-F826-EA96-7249C5F69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4EB7E-3BCF-AA84-07D1-99CA47BC7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2A9C5-2C45-4655-807D-3D825A70293E}" type="datetimeFigureOut">
              <a:rPr lang="en-IN" smtClean="0"/>
              <a:t>19-11-2024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575AC-604A-B557-08B9-8DAEE08D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AE17-E9AA-EF47-64F2-030C48850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7B062-E1AA-4A61-AC8C-5EE5A473A1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6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82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1066667" cy="4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57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57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55059-552C-52E6-BCDE-C9C8E70B5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951A7-A932-C5E6-7090-1F74F7FFE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CA909-5426-B1D2-97F8-76C557119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2A9C5-2C45-4655-807D-3D825A70293E}" type="datetimeFigureOut">
              <a:rPr lang="en-IN" smtClean="0"/>
              <a:t>19-11-2024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445A6-A139-4FFA-11F2-3940A43BB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CB809-A60C-A424-EF72-018B9D1A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7B062-E1AA-4A61-AC8C-5EE5A473A1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562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2CE5-CB32-1C4C-3C15-B7809A615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8DDB7-9373-8212-52AD-0FC0A6069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3CC17-847C-3797-895A-36152776B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2A9C5-2C45-4655-807D-3D825A70293E}" type="datetimeFigureOut">
              <a:rPr lang="en-IN" smtClean="0"/>
              <a:t>19-11-2024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99D82-15E3-7604-C77C-BD6A2AFF4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5FC57-42D6-6894-7A6E-DBDEF0905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7B062-E1AA-4A61-AC8C-5EE5A473A1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666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6DBF-64A0-2B12-E29A-0725DE4A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4E99E-E42A-3FE4-74C9-438CEB9DE5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B1CD1-FBE1-CC31-ECD1-83112A06C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80F63-6B7F-C011-3CA8-D270F336F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2A9C5-2C45-4655-807D-3D825A70293E}" type="datetimeFigureOut">
              <a:rPr lang="en-IN" smtClean="0"/>
              <a:t>19-11-2024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2DA8C-C3A5-C506-5455-C1E29EAB8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EA70A-09FE-F1FE-3F1D-700CE321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7B062-E1AA-4A61-AC8C-5EE5A473A1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315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4EDFF-0CD9-5E45-FE8C-DCD41505F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F5E78-607C-2B63-B9F3-BCB59BE0F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0C478-1A8C-B914-DAC5-AEDCC584B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7220F-E52D-E849-932D-DCA60B581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B685A5-7842-E28E-B273-A880AB797D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FD9A6F-8BDE-1D26-901B-B879CC29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2A9C5-2C45-4655-807D-3D825A70293E}" type="datetimeFigureOut">
              <a:rPr lang="en-IN" smtClean="0"/>
              <a:t>19-11-2024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AE890D-D28A-D522-A383-038C90E93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703BF6-9E25-1034-5C7B-5830C2F9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7B062-E1AA-4A61-AC8C-5EE5A473A1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411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69A8-9B6F-DF6C-FB5E-8522C2AE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B85DE-F646-1670-0D24-4B3784A56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2A9C5-2C45-4655-807D-3D825A70293E}" type="datetimeFigureOut">
              <a:rPr lang="en-IN" smtClean="0"/>
              <a:t>19-11-2024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D1897D-328F-B53A-DE70-C2817A7BF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423E5-1CE6-5D92-D92D-E382E2534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7B062-E1AA-4A61-AC8C-5EE5A473A1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163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73DEA6-7920-3A99-ECFB-CF9F42EF0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2A9C5-2C45-4655-807D-3D825A70293E}" type="datetimeFigureOut">
              <a:rPr lang="en-IN" smtClean="0"/>
              <a:t>19-11-2024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AEF624-A80A-9385-A636-31F6C55B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E1320-1E9A-86A8-EB84-68FC0A91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7B062-E1AA-4A61-AC8C-5EE5A473A1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1003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00BB-EDF9-7568-556F-3B0610B28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E1EE-2AE6-218A-E6DE-AA5D8B0DD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427-A49A-10EE-2466-43D148474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DCA86-9EFC-8E19-AF80-41D6314B0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2A9C5-2C45-4655-807D-3D825A70293E}" type="datetimeFigureOut">
              <a:rPr lang="en-IN" smtClean="0"/>
              <a:t>19-11-2024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53862-652B-9E8C-E6D1-085451C50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8C0D9-72BD-A713-4362-36722ACC2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7B062-E1AA-4A61-AC8C-5EE5A473A1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88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E2129-0F4E-B0EC-3AF8-020B73078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6786AE-28A1-6584-10D9-7E0BEC9C11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3F8DA-54B5-D63F-69BF-8099D6066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149FC-3BC9-CBA8-9C5A-E7A95C618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2A9C5-2C45-4655-807D-3D825A70293E}" type="datetimeFigureOut">
              <a:rPr lang="en-IN" smtClean="0"/>
              <a:t>19-11-2024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2B1BC-E5BB-BA59-EFAF-FDE49990D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9D361-44C8-B73A-BE18-6E5FF686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7B062-E1AA-4A61-AC8C-5EE5A473A1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461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6780FB-4289-54A8-4C6E-D6EF108B8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FEC7B-136D-E9D1-F50A-831CBB8E3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E8A72-E266-1272-42E9-2270C9F93A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2A9C5-2C45-4655-807D-3D825A70293E}" type="datetimeFigureOut">
              <a:rPr lang="en-IN" smtClean="0"/>
              <a:t>19-11-2024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82D2D-378A-D060-82A4-C70F17AF48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DAF24-726B-BA30-CD74-8A25842EE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7B062-E1AA-4A61-AC8C-5EE5A473A1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923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.png"/><Relationship Id="rId7" Type="http://schemas.openxmlformats.org/officeDocument/2006/relationships/customXml" Target="../ink/ink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ellularnews.com/mobile-apps/best-sports-app-for-android-and-ios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lson_Sporting_Goods" TargetMode="External"/><Relationship Id="rId2" Type="http://schemas.openxmlformats.org/officeDocument/2006/relationships/hyperlink" Target="https://www.wilson.com/en-us/about/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incfact.com/company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ista.com/forecasts/1351971/wilson-sportswear-brand-profile-in-the-united-states?form=MG0AV3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hyperlink" Target="https://www.financialexpress.com/business/brandwagon-indian-sports-industry-spends-surpassed-rs-9500-crore-in-2021-report-2471552/" TargetMode="Externa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customXml" Target="../ink/ink4.xm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customXml" Target="../ink/ink3.xm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vecteezy.com/vector-art/15653437-swot-analysis-infographic-with-icons-template-has-4-steps-such-as-strengths-weaknesses-opportunities-and-threats-business-and-marketing-strategy-visual-slide-presentation-or-banner-diagram-vecto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onsulterce.com/pestle-analysi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206" y="0"/>
            <a:ext cx="4935794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2247702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272D45"/>
                </a:solidFill>
                <a:latin typeface="+mj-lt"/>
                <a:ea typeface="Kanit Light" pitchFamily="34" charset="-122"/>
                <a:cs typeface="Kanit Light" pitchFamily="34" charset="-120"/>
              </a:rPr>
              <a:t>Wilson Sporting Goods: A Legacy of Innovation</a:t>
            </a:r>
            <a:endParaRPr lang="en-US" sz="3708" b="1" dirty="0">
              <a:latin typeface="+mj-lt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61492" y="4721226"/>
            <a:ext cx="302419" cy="302419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36C0A-1092-DD66-A5B4-52241FE0BC1F}"/>
              </a:ext>
            </a:extLst>
          </p:cNvPr>
          <p:cNvSpPr txBox="1"/>
          <p:nvPr/>
        </p:nvSpPr>
        <p:spPr>
          <a:xfrm>
            <a:off x="963911" y="3705781"/>
            <a:ext cx="444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Mohamed Adnan Shaikh - 07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A66DF-BA3A-EA87-9B88-80FD6B5DCCA8}"/>
              </a:ext>
            </a:extLst>
          </p:cNvPr>
          <p:cNvSpPr txBox="1">
            <a:spLocks/>
          </p:cNvSpPr>
          <p:nvPr/>
        </p:nvSpPr>
        <p:spPr>
          <a:xfrm>
            <a:off x="1877961" y="227628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Wilson Sporting Goods Partnerships</a:t>
            </a:r>
            <a:endParaRPr lang="en-IN" dirty="0"/>
          </a:p>
        </p:txBody>
      </p:sp>
      <p:pic>
        <p:nvPicPr>
          <p:cNvPr id="1030" name="Picture 6" descr="NBA logo png, NBA icon transparent png 27127440 PNG">
            <a:extLst>
              <a:ext uri="{FF2B5EF4-FFF2-40B4-BE49-F238E27FC236}">
                <a16:creationId xmlns:a16="http://schemas.microsoft.com/office/drawing/2014/main" id="{DE324E96-E3E3-679E-8840-E93FF66DF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24" y="897864"/>
            <a:ext cx="3084871" cy="308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nba Logo Black White High-Res Png Graphics">
            <a:extLst>
              <a:ext uri="{FF2B5EF4-FFF2-40B4-BE49-F238E27FC236}">
                <a16:creationId xmlns:a16="http://schemas.microsoft.com/office/drawing/2014/main" id="{DDE3398F-953C-EE6A-A9F6-A35FED0EA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404" y="1652895"/>
            <a:ext cx="3421626" cy="19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fl Logo PNG HD Isolated - PNG Mart">
            <a:extLst>
              <a:ext uri="{FF2B5EF4-FFF2-40B4-BE49-F238E27FC236}">
                <a16:creationId xmlns:a16="http://schemas.microsoft.com/office/drawing/2014/main" id="{DD873E2D-C73B-5609-1199-434B599AE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961" y="3957715"/>
            <a:ext cx="3084872" cy="205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caa Png Logo Free Transparent Png Logos | Images and Photos finder">
            <a:extLst>
              <a:ext uri="{FF2B5EF4-FFF2-40B4-BE49-F238E27FC236}">
                <a16:creationId xmlns:a16="http://schemas.microsoft.com/office/drawing/2014/main" id="{36C5F404-596B-F2DF-56DA-7E1857412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039" y="2184890"/>
            <a:ext cx="3329961" cy="86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grand salamtennis logo">
            <a:extLst>
              <a:ext uri="{FF2B5EF4-FFF2-40B4-BE49-F238E27FC236}">
                <a16:creationId xmlns:a16="http://schemas.microsoft.com/office/drawing/2014/main" id="{E6DE605E-8AC6-C6D5-A1C1-083D1D5B5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960" y="4071525"/>
            <a:ext cx="20383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1F29848-EF92-21A0-7C3B-AC3D17F64D99}"/>
                  </a:ext>
                </a:extLst>
              </p14:cNvPr>
              <p14:cNvContentPartPr/>
              <p14:nvPr/>
            </p14:nvContentPartPr>
            <p14:xfrm>
              <a:off x="2044804" y="869628"/>
              <a:ext cx="79509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1F29848-EF92-21A0-7C3B-AC3D17F64D9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26804" y="851628"/>
                <a:ext cx="79866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891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D9433-746D-62F1-020B-7F38C6B46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00ED47-E175-1291-E009-2220A4DCA3AE}"/>
              </a:ext>
            </a:extLst>
          </p:cNvPr>
          <p:cNvSpPr/>
          <p:nvPr/>
        </p:nvSpPr>
        <p:spPr>
          <a:xfrm>
            <a:off x="8920182" y="1480558"/>
            <a:ext cx="2371626" cy="17107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9456BDD-96B3-B0EE-17ED-395F7625B87E}"/>
              </a:ext>
            </a:extLst>
          </p:cNvPr>
          <p:cNvSpPr/>
          <p:nvPr/>
        </p:nvSpPr>
        <p:spPr>
          <a:xfrm>
            <a:off x="8945304" y="4090329"/>
            <a:ext cx="2371626" cy="17107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7E4616D-9F4F-7903-1ED5-CCA9BB578644}"/>
              </a:ext>
            </a:extLst>
          </p:cNvPr>
          <p:cNvSpPr/>
          <p:nvPr/>
        </p:nvSpPr>
        <p:spPr>
          <a:xfrm>
            <a:off x="5527163" y="4144967"/>
            <a:ext cx="2371626" cy="17107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ED1FE747-F49C-9F3A-AA61-EAB28B649634}"/>
              </a:ext>
            </a:extLst>
          </p:cNvPr>
          <p:cNvSpPr/>
          <p:nvPr/>
        </p:nvSpPr>
        <p:spPr>
          <a:xfrm>
            <a:off x="6117900" y="147637"/>
            <a:ext cx="4237987" cy="8357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72D45"/>
                </a:solidFill>
                <a:ea typeface="Kanit Light" pitchFamily="34" charset="-122"/>
                <a:cs typeface="Kanit Light" pitchFamily="34" charset="-120"/>
              </a:rPr>
              <a:t>E-commerce Means</a:t>
            </a:r>
            <a:endParaRPr lang="en-US" sz="4000" b="1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46C1F19-8542-8838-6B53-1F1BA7AFC26D}"/>
              </a:ext>
            </a:extLst>
          </p:cNvPr>
          <p:cNvSpPr/>
          <p:nvPr/>
        </p:nvSpPr>
        <p:spPr>
          <a:xfrm>
            <a:off x="5459984" y="1480560"/>
            <a:ext cx="2371626" cy="17107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B2C460-28BE-0D4E-74E0-05F052C4566D}"/>
              </a:ext>
            </a:extLst>
          </p:cNvPr>
          <p:cNvSpPr txBox="1"/>
          <p:nvPr/>
        </p:nvSpPr>
        <p:spPr>
          <a:xfrm>
            <a:off x="5828773" y="1920411"/>
            <a:ext cx="1768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Direct-to-consumer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BB34DD-2F14-0191-C62F-63F833A18DBA}"/>
              </a:ext>
            </a:extLst>
          </p:cNvPr>
          <p:cNvSpPr txBox="1"/>
          <p:nvPr/>
        </p:nvSpPr>
        <p:spPr>
          <a:xfrm>
            <a:off x="9029388" y="1865784"/>
            <a:ext cx="2299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 Third party online retailers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41F0FE-588A-5CCF-B59A-B23FC6D132BC}"/>
              </a:ext>
            </a:extLst>
          </p:cNvPr>
          <p:cNvSpPr txBox="1"/>
          <p:nvPr/>
        </p:nvSpPr>
        <p:spPr>
          <a:xfrm>
            <a:off x="5692979" y="4523265"/>
            <a:ext cx="2217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Omnichannel     Integration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1519B7-BF0E-44F3-B10F-C3D45805D8E7}"/>
              </a:ext>
            </a:extLst>
          </p:cNvPr>
          <p:cNvSpPr txBox="1"/>
          <p:nvPr/>
        </p:nvSpPr>
        <p:spPr>
          <a:xfrm>
            <a:off x="8933134" y="4684071"/>
            <a:ext cx="2395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Personalization</a:t>
            </a:r>
          </a:p>
        </p:txBody>
      </p:sp>
      <p:pic>
        <p:nvPicPr>
          <p:cNvPr id="5" name="Picture 4" descr="A mural on the wall of a building&#10;&#10;Description automatically generated">
            <a:extLst>
              <a:ext uri="{FF2B5EF4-FFF2-40B4-BE49-F238E27FC236}">
                <a16:creationId xmlns:a16="http://schemas.microsoft.com/office/drawing/2014/main" id="{100F5FFA-2CE3-B305-491F-437E1AA69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3" r="11385"/>
          <a:stretch/>
        </p:blipFill>
        <p:spPr>
          <a:xfrm>
            <a:off x="382554" y="334897"/>
            <a:ext cx="4376058" cy="2856365"/>
          </a:xfrm>
          <a:prstGeom prst="roundRect">
            <a:avLst/>
          </a:prstGeom>
        </p:spPr>
      </p:pic>
      <p:pic>
        <p:nvPicPr>
          <p:cNvPr id="7" name="Picture 6" descr="A person and person with shoes and headphones&#10;&#10;Description automatically generated">
            <a:extLst>
              <a:ext uri="{FF2B5EF4-FFF2-40B4-BE49-F238E27FC236}">
                <a16:creationId xmlns:a16="http://schemas.microsoft.com/office/drawing/2014/main" id="{A9386E31-30F6-6FCD-34C9-6CF9C674D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2" y="3429000"/>
            <a:ext cx="5015799" cy="323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44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9281DE-8A6D-3258-71B3-89F0A162A36E}"/>
              </a:ext>
            </a:extLst>
          </p:cNvPr>
          <p:cNvSpPr txBox="1"/>
          <p:nvPr/>
        </p:nvSpPr>
        <p:spPr>
          <a:xfrm>
            <a:off x="3361453" y="37177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Future E-commerce Plan</a:t>
            </a:r>
            <a:endParaRPr lang="en-IN" sz="4000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A098CD7-B29B-A966-4312-1E8239036A69}"/>
              </a:ext>
            </a:extLst>
          </p:cNvPr>
          <p:cNvSpPr/>
          <p:nvPr/>
        </p:nvSpPr>
        <p:spPr>
          <a:xfrm>
            <a:off x="240887" y="1964459"/>
            <a:ext cx="2979174" cy="166165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6D1263-3E11-2852-7C75-B0C556CD60C2}"/>
              </a:ext>
            </a:extLst>
          </p:cNvPr>
          <p:cNvSpPr/>
          <p:nvPr/>
        </p:nvSpPr>
        <p:spPr>
          <a:xfrm>
            <a:off x="3588776" y="2002129"/>
            <a:ext cx="2979174" cy="166165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509A3C-9EB0-94C7-83EC-3E66F2E82C2C}"/>
              </a:ext>
            </a:extLst>
          </p:cNvPr>
          <p:cNvSpPr/>
          <p:nvPr/>
        </p:nvSpPr>
        <p:spPr>
          <a:xfrm>
            <a:off x="565356" y="4186618"/>
            <a:ext cx="5471650" cy="166165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B1F4FC-A1B4-5F32-55C4-B4AA86618A61}"/>
              </a:ext>
            </a:extLst>
          </p:cNvPr>
          <p:cNvSpPr txBox="1"/>
          <p:nvPr/>
        </p:nvSpPr>
        <p:spPr>
          <a:xfrm>
            <a:off x="1428140" y="4601944"/>
            <a:ext cx="4874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Augmented Reality (AR) &amp;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Virtual Try-Ons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DCBFA-2DAC-7A35-AF82-D99612B5AFB5}"/>
              </a:ext>
            </a:extLst>
          </p:cNvPr>
          <p:cNvSpPr txBox="1"/>
          <p:nvPr/>
        </p:nvSpPr>
        <p:spPr>
          <a:xfrm>
            <a:off x="3803813" y="2302632"/>
            <a:ext cx="2498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Click-and-Collect and Store Integration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2D4ED-CE67-10E6-9858-EE9BFC9455BB}"/>
              </a:ext>
            </a:extLst>
          </p:cNvPr>
          <p:cNvSpPr txBox="1"/>
          <p:nvPr/>
        </p:nvSpPr>
        <p:spPr>
          <a:xfrm>
            <a:off x="290050" y="2487297"/>
            <a:ext cx="3145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AI-Powered Customer Service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1BE3B7C-309C-5C3D-5870-25D6B9462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82987" y="1313176"/>
            <a:ext cx="54716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54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89C8EC-EB0C-6A47-EEF9-DE1CAAD3A57B}"/>
              </a:ext>
            </a:extLst>
          </p:cNvPr>
          <p:cNvSpPr txBox="1"/>
          <p:nvPr/>
        </p:nvSpPr>
        <p:spPr>
          <a:xfrm>
            <a:off x="737419" y="2551837"/>
            <a:ext cx="92619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2"/>
              </a:rPr>
              <a:t>https://www.wilson.com/en-us/about/</a:t>
            </a:r>
            <a:endParaRPr lang="en-IN" dirty="0"/>
          </a:p>
          <a:p>
            <a:r>
              <a:rPr lang="en-IN" dirty="0">
                <a:hlinkClick r:id="rId3"/>
              </a:rPr>
              <a:t>https://en.wikipedia.org/wiki/Wilson_Sporting_Goods</a:t>
            </a:r>
            <a:endParaRPr lang="en-IN" dirty="0"/>
          </a:p>
          <a:p>
            <a:r>
              <a:rPr lang="en-IN" dirty="0">
                <a:hlinkClick r:id="rId4"/>
              </a:rPr>
              <a:t>https://incfact.com/company/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BCA866-B51C-7483-5CA0-DB5B306B3839}"/>
              </a:ext>
            </a:extLst>
          </p:cNvPr>
          <p:cNvSpPr txBox="1"/>
          <p:nvPr/>
        </p:nvSpPr>
        <p:spPr>
          <a:xfrm>
            <a:off x="658761" y="904567"/>
            <a:ext cx="5879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References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944681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mium Photo | Professional thank you with elegant background">
            <a:extLst>
              <a:ext uri="{FF2B5EF4-FFF2-40B4-BE49-F238E27FC236}">
                <a16:creationId xmlns:a16="http://schemas.microsoft.com/office/drawing/2014/main" id="{1D174AC1-084B-DA27-7023-FC645B53D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4"/>
            <a:ext cx="12192000" cy="684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935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sports equipment on grass&#10;&#10;Description automatically generated">
            <a:extLst>
              <a:ext uri="{FF2B5EF4-FFF2-40B4-BE49-F238E27FC236}">
                <a16:creationId xmlns:a16="http://schemas.microsoft.com/office/drawing/2014/main" id="{DE1D96A5-49E3-4D86-E988-AADD19C4D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8391" r="6212"/>
          <a:stretch/>
        </p:blipFill>
        <p:spPr>
          <a:xfrm>
            <a:off x="0" y="0"/>
            <a:ext cx="12192000" cy="68864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40CCD2-FF2C-4226-2B59-B7EB693DEC23}"/>
              </a:ext>
            </a:extLst>
          </p:cNvPr>
          <p:cNvSpPr txBox="1"/>
          <p:nvPr/>
        </p:nvSpPr>
        <p:spPr>
          <a:xfrm>
            <a:off x="285135" y="383458"/>
            <a:ext cx="7806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Industry Overview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EA7B8A-E993-9CE3-2169-9BF0645AF5FD}"/>
              </a:ext>
            </a:extLst>
          </p:cNvPr>
          <p:cNvSpPr txBox="1"/>
          <p:nvPr/>
        </p:nvSpPr>
        <p:spPr>
          <a:xfrm>
            <a:off x="904568" y="1247432"/>
            <a:ext cx="6626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Wilson Sporting Goods operates within the </a:t>
            </a:r>
            <a:r>
              <a:rPr lang="en-US" b="1" dirty="0">
                <a:solidFill>
                  <a:schemeClr val="bg1"/>
                </a:solidFill>
              </a:rPr>
              <a:t>sporting goods industry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F84EB8-17C7-6025-062E-CBB6AD0E696D}"/>
              </a:ext>
            </a:extLst>
          </p:cNvPr>
          <p:cNvSpPr txBox="1"/>
          <p:nvPr/>
        </p:nvSpPr>
        <p:spPr>
          <a:xfrm>
            <a:off x="3313470" y="1970113"/>
            <a:ext cx="7964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global sporting goods market is substantial and continues to grow. As of 2023, the market size is estimated to be around </a:t>
            </a:r>
            <a:r>
              <a:rPr lang="en-US" b="1" dirty="0">
                <a:solidFill>
                  <a:schemeClr val="bg1"/>
                </a:solidFill>
              </a:rPr>
              <a:t>USD 721.9 billion.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D22B6-86E2-3F6A-974B-9ECEE5B57041}"/>
              </a:ext>
            </a:extLst>
          </p:cNvPr>
          <p:cNvSpPr txBox="1"/>
          <p:nvPr/>
        </p:nvSpPr>
        <p:spPr>
          <a:xfrm>
            <a:off x="904568" y="29697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Wilson's annual revenue is over </a:t>
            </a:r>
            <a:r>
              <a:rPr lang="en-US" b="1" dirty="0">
                <a:solidFill>
                  <a:schemeClr val="bg1"/>
                </a:solidFill>
              </a:rPr>
              <a:t>USD 500 million.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C4E091-B692-C098-65F3-AF129285C4D9}"/>
              </a:ext>
            </a:extLst>
          </p:cNvPr>
          <p:cNvSpPr txBox="1"/>
          <p:nvPr/>
        </p:nvSpPr>
        <p:spPr>
          <a:xfrm>
            <a:off x="825910" y="450748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Nike holds a dominant market share of approximately </a:t>
            </a:r>
            <a:r>
              <a:rPr lang="en-US" b="1" dirty="0">
                <a:solidFill>
                  <a:schemeClr val="bg1"/>
                </a:solidFill>
              </a:rPr>
              <a:t>38.13%</a:t>
            </a:r>
            <a:r>
              <a:rPr lang="en-US" dirty="0">
                <a:solidFill>
                  <a:schemeClr val="bg1"/>
                </a:solidFill>
              </a:rPr>
              <a:t> in the global sportswear segment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67728-1223-043B-E48B-7995FB09D274}"/>
              </a:ext>
            </a:extLst>
          </p:cNvPr>
          <p:cNvSpPr txBox="1"/>
          <p:nvPr/>
        </p:nvSpPr>
        <p:spPr>
          <a:xfrm>
            <a:off x="4188541" y="5153819"/>
            <a:ext cx="6174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Adidas holds approximately </a:t>
            </a:r>
            <a:r>
              <a:rPr lang="en-US" b="1" dirty="0">
                <a:solidFill>
                  <a:schemeClr val="bg1"/>
                </a:solidFill>
              </a:rPr>
              <a:t>11% of the global sports footwear market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B4E9E6-02BE-891F-EFC7-0AA96EE45B25}"/>
              </a:ext>
            </a:extLst>
          </p:cNvPr>
          <p:cNvSpPr txBox="1"/>
          <p:nvPr/>
        </p:nvSpPr>
        <p:spPr>
          <a:xfrm>
            <a:off x="285135" y="3874290"/>
            <a:ext cx="4178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Competitors</a:t>
            </a:r>
            <a:endParaRPr lang="en-IN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CC6B107-8F03-7EBB-8F97-984024438E32}"/>
                  </a:ext>
                </a:extLst>
              </p14:cNvPr>
              <p14:cNvContentPartPr/>
              <p14:nvPr/>
            </p14:nvContentPartPr>
            <p14:xfrm>
              <a:off x="0" y="3661750"/>
              <a:ext cx="1219200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CC6B107-8F03-7EBB-8F97-984024438E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8000" y="3643750"/>
                <a:ext cx="12227641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518871B-58C8-22D4-5D11-771645D67666}"/>
              </a:ext>
            </a:extLst>
          </p:cNvPr>
          <p:cNvSpPr txBox="1"/>
          <p:nvPr/>
        </p:nvSpPr>
        <p:spPr>
          <a:xfrm>
            <a:off x="904568" y="5950774"/>
            <a:ext cx="6174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Wilson Sporting Goods holds approximately </a:t>
            </a:r>
            <a:r>
              <a:rPr lang="en-US" b="1" dirty="0">
                <a:solidFill>
                  <a:schemeClr val="bg1"/>
                </a:solidFill>
              </a:rPr>
              <a:t>9% of the sportswear market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4745DA-CA33-3AC7-BB26-02FB26994F4F}"/>
              </a:ext>
            </a:extLst>
          </p:cNvPr>
          <p:cNvSpPr txBox="1"/>
          <p:nvPr/>
        </p:nvSpPr>
        <p:spPr>
          <a:xfrm>
            <a:off x="6017343" y="6616230"/>
            <a:ext cx="61746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  <a:hlinkClick r:id="rId8"/>
              </a:rPr>
              <a:t>https://www.statista.com/forecasts/1351971/wilson-sportswear-brand-profile-in-the-united-states?form=MG0AV3</a:t>
            </a:r>
            <a:endParaRPr lang="en-IN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402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DA739F9-6B53-3839-A524-BC74CF28A3A3}"/>
              </a:ext>
            </a:extLst>
          </p:cNvPr>
          <p:cNvSpPr/>
          <p:nvPr/>
        </p:nvSpPr>
        <p:spPr>
          <a:xfrm>
            <a:off x="2754361" y="2198798"/>
            <a:ext cx="7457678" cy="480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30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From Humble Beginnings to Global Success</a:t>
            </a:r>
            <a:endParaRPr lang="en-US" sz="30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9D54A0C4-CF2F-94AB-54B6-0038E910FE9E}"/>
              </a:ext>
            </a:extLst>
          </p:cNvPr>
          <p:cNvSpPr/>
          <p:nvPr/>
        </p:nvSpPr>
        <p:spPr>
          <a:xfrm>
            <a:off x="932868" y="3281627"/>
            <a:ext cx="1921470" cy="240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15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1913 - Founding</a:t>
            </a:r>
            <a:endParaRPr lang="en-US" sz="15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A74F6979-C7DD-69E7-C1FC-B728E78CF4DC}"/>
              </a:ext>
            </a:extLst>
          </p:cNvPr>
          <p:cNvSpPr/>
          <p:nvPr/>
        </p:nvSpPr>
        <p:spPr>
          <a:xfrm>
            <a:off x="143732" y="3572952"/>
            <a:ext cx="3499742" cy="522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Wilson Sporting Goods was founded in Chicago</a:t>
            </a:r>
            <a:endParaRPr lang="en-US" sz="14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748A0B82-3BF4-0667-6E04-7245F786355D}"/>
              </a:ext>
            </a:extLst>
          </p:cNvPr>
          <p:cNvSpPr/>
          <p:nvPr/>
        </p:nvSpPr>
        <p:spPr>
          <a:xfrm>
            <a:off x="5135265" y="5498160"/>
            <a:ext cx="1921470" cy="240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15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1920s - Expansion</a:t>
            </a:r>
            <a:endParaRPr lang="en-US" sz="15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298984A4-F3A9-30CA-BC72-7F36DDC883CF}"/>
              </a:ext>
            </a:extLst>
          </p:cNvPr>
          <p:cNvSpPr/>
          <p:nvPr/>
        </p:nvSpPr>
        <p:spPr>
          <a:xfrm>
            <a:off x="4601499" y="5885458"/>
            <a:ext cx="2989004" cy="522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company expanded into new sports</a:t>
            </a:r>
            <a:endParaRPr lang="en-US" sz="1400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D232BEAB-1A7D-D570-CC5E-AD0E00E8526A}"/>
              </a:ext>
            </a:extLst>
          </p:cNvPr>
          <p:cNvSpPr/>
          <p:nvPr/>
        </p:nvSpPr>
        <p:spPr>
          <a:xfrm>
            <a:off x="9751696" y="3328220"/>
            <a:ext cx="1936056" cy="240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15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1960s - Global Growth</a:t>
            </a:r>
            <a:endParaRPr lang="en-US" sz="150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C579A41B-82FC-0CDB-7893-3B35940D5773}"/>
              </a:ext>
            </a:extLst>
          </p:cNvPr>
          <p:cNvSpPr/>
          <p:nvPr/>
        </p:nvSpPr>
        <p:spPr>
          <a:xfrm>
            <a:off x="9376011" y="3759605"/>
            <a:ext cx="2704706" cy="522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Worldwide existence</a:t>
            </a:r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1CD0F29-1EDA-2ED6-754D-2412AB03CF0C}"/>
                  </a:ext>
                </a:extLst>
              </p14:cNvPr>
              <p14:cNvContentPartPr/>
              <p14:nvPr/>
            </p14:nvContentPartPr>
            <p14:xfrm>
              <a:off x="1897564" y="4697949"/>
              <a:ext cx="882684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1CD0F29-1EDA-2ED6-754D-2412AB03CF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9564" y="4680309"/>
                <a:ext cx="8862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D08A7EB-A943-36E7-3EDE-54BA393A71BF}"/>
                  </a:ext>
                </a:extLst>
              </p14:cNvPr>
              <p14:cNvContentPartPr/>
              <p14:nvPr/>
            </p14:nvContentPartPr>
            <p14:xfrm rot="18744993">
              <a:off x="1684739" y="4268612"/>
              <a:ext cx="417728" cy="333786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D08A7EB-A943-36E7-3EDE-54BA393A71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18744993">
                <a:off x="1666090" y="4250988"/>
                <a:ext cx="454652" cy="369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EA5C754-7A33-3E75-E21A-4450E4D7AC57}"/>
                  </a:ext>
                </a:extLst>
              </p14:cNvPr>
              <p14:cNvContentPartPr/>
              <p14:nvPr/>
            </p14:nvContentPartPr>
            <p14:xfrm>
              <a:off x="10719724" y="4219068"/>
              <a:ext cx="8640" cy="480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EA5C754-7A33-3E75-E21A-4450E4D7AC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02444" y="4201428"/>
                <a:ext cx="42854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72FCDC2-150A-5ECC-BC8F-C741B3290085}"/>
                  </a:ext>
                </a:extLst>
              </p14:cNvPr>
              <p14:cNvContentPartPr/>
              <p14:nvPr/>
            </p14:nvContentPartPr>
            <p14:xfrm>
              <a:off x="6090484" y="4719108"/>
              <a:ext cx="360" cy="470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72FCDC2-150A-5ECC-BC8F-C741B329008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72844" y="4701468"/>
                <a:ext cx="36000" cy="506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C01D5B0B-033F-0D21-A865-9553F184AC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-31895"/>
            <a:ext cx="12192000" cy="203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74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29E53B5-388A-4F20-26EC-3E88DCCD1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953" y="0"/>
            <a:ext cx="5413232" cy="6858000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C4C5D23C-164C-8389-85CC-B063769332D2}"/>
              </a:ext>
            </a:extLst>
          </p:cNvPr>
          <p:cNvSpPr/>
          <p:nvPr/>
        </p:nvSpPr>
        <p:spPr>
          <a:xfrm>
            <a:off x="272681" y="1707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161613"/>
                </a:solidFill>
                <a:latin typeface="+mj-lt"/>
                <a:ea typeface="DM Sans Medium" pitchFamily="34" charset="-122"/>
                <a:cs typeface="DM Sans Medium" pitchFamily="34" charset="-120"/>
              </a:rPr>
              <a:t>History and Founder</a:t>
            </a:r>
            <a:endParaRPr lang="en-US" sz="4000" b="1" dirty="0">
              <a:latin typeface="+mj-lt"/>
            </a:endParaRPr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249F2361-A809-F46A-BC1F-B31CDD4AB712}"/>
              </a:ext>
            </a:extLst>
          </p:cNvPr>
          <p:cNvSpPr/>
          <p:nvPr/>
        </p:nvSpPr>
        <p:spPr>
          <a:xfrm>
            <a:off x="45868" y="1546542"/>
            <a:ext cx="3250048" cy="2337197"/>
          </a:xfrm>
          <a:prstGeom prst="roundRect">
            <a:avLst>
              <a:gd name="adj" fmla="val 1090"/>
            </a:avLst>
          </a:prstGeom>
          <a:solidFill>
            <a:srgbClr val="EDEBE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endParaRPr lang="en-IN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BF521566-D42D-4646-B824-EAA620C73356}"/>
              </a:ext>
            </a:extLst>
          </p:cNvPr>
          <p:cNvSpPr/>
          <p:nvPr/>
        </p:nvSpPr>
        <p:spPr>
          <a:xfrm>
            <a:off x="460680" y="16896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61613"/>
                </a:solidFill>
                <a:ea typeface="DM Sans Medium" pitchFamily="34" charset="-122"/>
                <a:cs typeface="DM Sans Medium" pitchFamily="34" charset="-120"/>
              </a:rPr>
              <a:t>Thomas E. Wilson</a:t>
            </a:r>
            <a:endParaRPr lang="en-US" sz="2200" b="1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8EA04A0-8628-8879-1643-9DFAAB2C8428}"/>
              </a:ext>
            </a:extLst>
          </p:cNvPr>
          <p:cNvSpPr/>
          <p:nvPr/>
        </p:nvSpPr>
        <p:spPr>
          <a:xfrm>
            <a:off x="350310" y="2187152"/>
            <a:ext cx="2717356" cy="1696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4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The company's founder, Thomas E. Wilson, was a visionary entrepreneur who recognized the growing demand for high-quality sporting goods.</a:t>
            </a:r>
            <a:endParaRPr lang="en-US" sz="1400" dirty="0"/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20A64B13-A077-FA77-213E-AE2DC9F98C94}"/>
              </a:ext>
            </a:extLst>
          </p:cNvPr>
          <p:cNvSpPr/>
          <p:nvPr/>
        </p:nvSpPr>
        <p:spPr>
          <a:xfrm>
            <a:off x="3600358" y="1546542"/>
            <a:ext cx="2990411" cy="2352468"/>
          </a:xfrm>
          <a:prstGeom prst="roundRect">
            <a:avLst>
              <a:gd name="adj" fmla="val 1090"/>
            </a:avLst>
          </a:prstGeom>
          <a:solidFill>
            <a:srgbClr val="EDEBE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endParaRPr lang="en-IN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6C4E59EF-3151-5058-F2D9-91C773A49CE3}"/>
              </a:ext>
            </a:extLst>
          </p:cNvPr>
          <p:cNvSpPr/>
          <p:nvPr/>
        </p:nvSpPr>
        <p:spPr>
          <a:xfrm>
            <a:off x="3976355" y="1656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61613"/>
                </a:solidFill>
                <a:ea typeface="DM Sans Medium" pitchFamily="34" charset="-122"/>
                <a:cs typeface="DM Sans Medium" pitchFamily="34" charset="-120"/>
              </a:rPr>
              <a:t>Innovation Driven</a:t>
            </a:r>
            <a:endParaRPr lang="en-US" sz="2200" b="1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FAE70D4A-6CB8-BA2B-092F-6717A5F389C0}"/>
              </a:ext>
            </a:extLst>
          </p:cNvPr>
          <p:cNvSpPr/>
          <p:nvPr/>
        </p:nvSpPr>
        <p:spPr>
          <a:xfrm>
            <a:off x="3800219" y="2143459"/>
            <a:ext cx="26011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4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Under Wilson's leadership, the company pioneered new technologies and materials to create industry-leading products.</a:t>
            </a:r>
            <a:endParaRPr lang="en-US" sz="1400" dirty="0"/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A3EE841E-C203-CC0F-1797-FFF39941705B}"/>
              </a:ext>
            </a:extLst>
          </p:cNvPr>
          <p:cNvSpPr/>
          <p:nvPr/>
        </p:nvSpPr>
        <p:spPr>
          <a:xfrm>
            <a:off x="223521" y="4464861"/>
            <a:ext cx="6279273" cy="1317523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endParaRPr lang="en-IN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1B011205-BF7A-CFFC-FBEB-3AF4DDC1B35E}"/>
              </a:ext>
            </a:extLst>
          </p:cNvPr>
          <p:cNvSpPr/>
          <p:nvPr/>
        </p:nvSpPr>
        <p:spPr>
          <a:xfrm>
            <a:off x="2269349" y="45377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61613"/>
                </a:solidFill>
                <a:ea typeface="DM Sans Medium" pitchFamily="34" charset="-122"/>
                <a:cs typeface="DM Sans Medium" pitchFamily="34" charset="-120"/>
              </a:rPr>
              <a:t>Enduring Legacy</a:t>
            </a:r>
            <a:endParaRPr lang="en-US" sz="2200" b="1" dirty="0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3AAF7FF5-9363-69D1-B9A8-B0CCBCDED663}"/>
              </a:ext>
            </a:extLst>
          </p:cNvPr>
          <p:cNvSpPr/>
          <p:nvPr/>
        </p:nvSpPr>
        <p:spPr>
          <a:xfrm>
            <a:off x="450334" y="4976735"/>
            <a:ext cx="59806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4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Today, Wilson Sporting Goods continues to build on its founder's legacy, remaining a driving force in the sports equipment industry.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1602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sion &amp; Mission">
            <a:extLst>
              <a:ext uri="{FF2B5EF4-FFF2-40B4-BE49-F238E27FC236}">
                <a16:creationId xmlns:a16="http://schemas.microsoft.com/office/drawing/2014/main" id="{8FB13051-33CC-DCA8-E632-DAB87D8BC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0"/>
          <a:stretch/>
        </p:blipFill>
        <p:spPr bwMode="auto">
          <a:xfrm>
            <a:off x="117987" y="794517"/>
            <a:ext cx="12192000" cy="574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9E99A6-3EBA-4C53-5606-CCCEB1CBC5A6}"/>
              </a:ext>
            </a:extLst>
          </p:cNvPr>
          <p:cNvSpPr/>
          <p:nvPr/>
        </p:nvSpPr>
        <p:spPr>
          <a:xfrm>
            <a:off x="1533832" y="1592824"/>
            <a:ext cx="3667431" cy="570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906C18-B07E-B002-6678-C0D4E48464A4}"/>
              </a:ext>
            </a:extLst>
          </p:cNvPr>
          <p:cNvSpPr/>
          <p:nvPr/>
        </p:nvSpPr>
        <p:spPr>
          <a:xfrm>
            <a:off x="1533832" y="2064773"/>
            <a:ext cx="1976284" cy="324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BA038A-A3B4-6736-3B18-5C6ADD45C07C}"/>
              </a:ext>
            </a:extLst>
          </p:cNvPr>
          <p:cNvSpPr/>
          <p:nvPr/>
        </p:nvSpPr>
        <p:spPr>
          <a:xfrm>
            <a:off x="8485239" y="2163095"/>
            <a:ext cx="3205316" cy="2123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8C28B0-45EF-AD7D-6CED-1864F749C495}"/>
              </a:ext>
            </a:extLst>
          </p:cNvPr>
          <p:cNvSpPr/>
          <p:nvPr/>
        </p:nvSpPr>
        <p:spPr>
          <a:xfrm>
            <a:off x="1622322" y="1120876"/>
            <a:ext cx="2487562" cy="471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8EE201-C555-B03C-AFB6-CF85EDC8B584}"/>
              </a:ext>
            </a:extLst>
          </p:cNvPr>
          <p:cNvSpPr/>
          <p:nvPr/>
        </p:nvSpPr>
        <p:spPr>
          <a:xfrm>
            <a:off x="8386916" y="1720644"/>
            <a:ext cx="2900516" cy="570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2" descr="Vision &amp; Mission">
            <a:extLst>
              <a:ext uri="{FF2B5EF4-FFF2-40B4-BE49-F238E27FC236}">
                <a16:creationId xmlns:a16="http://schemas.microsoft.com/office/drawing/2014/main" id="{377B392A-336E-3FD3-6F5E-743F78B07E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9" t="18881" r="68508" b="72765"/>
          <a:stretch/>
        </p:blipFill>
        <p:spPr bwMode="auto">
          <a:xfrm>
            <a:off x="1622322" y="1032385"/>
            <a:ext cx="1425679" cy="57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Vision &amp; Mission">
            <a:extLst>
              <a:ext uri="{FF2B5EF4-FFF2-40B4-BE49-F238E27FC236}">
                <a16:creationId xmlns:a16="http://schemas.microsoft.com/office/drawing/2014/main" id="{E5B24CE8-0239-E0AE-1867-3995E5FE5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0" t="28846" r="9637" b="62971"/>
          <a:stretch/>
        </p:blipFill>
        <p:spPr bwMode="auto">
          <a:xfrm>
            <a:off x="8450823" y="1700980"/>
            <a:ext cx="1725563" cy="55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EC5DBD-47DE-FEA9-F746-0689777FAB84}"/>
              </a:ext>
            </a:extLst>
          </p:cNvPr>
          <p:cNvSpPr txBox="1"/>
          <p:nvPr/>
        </p:nvSpPr>
        <p:spPr>
          <a:xfrm>
            <a:off x="8593392" y="2389238"/>
            <a:ext cx="2979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Mission of Wilson Sporting Goods is dedicated to empower athletes through </a:t>
            </a:r>
          </a:p>
          <a:p>
            <a:r>
              <a:rPr lang="en-IN" dirty="0"/>
              <a:t>innovative products.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E4561D-BA96-D4C4-7B46-18AA29AA6D7E}"/>
              </a:ext>
            </a:extLst>
          </p:cNvPr>
          <p:cNvSpPr txBox="1"/>
          <p:nvPr/>
        </p:nvSpPr>
        <p:spPr>
          <a:xfrm>
            <a:off x="1435510" y="1670025"/>
            <a:ext cx="2261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Vision of Wilson Sporting Goods is to be the world’s leading equipment.</a:t>
            </a:r>
          </a:p>
        </p:txBody>
      </p:sp>
    </p:spTree>
    <p:extLst>
      <p:ext uri="{BB962C8B-B14F-4D97-AF65-F5344CB8AC3E}">
        <p14:creationId xmlns:p14="http://schemas.microsoft.com/office/powerpoint/2010/main" val="1130858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hort term and long term goals">
            <a:extLst>
              <a:ext uri="{FF2B5EF4-FFF2-40B4-BE49-F238E27FC236}">
                <a16:creationId xmlns:a16="http://schemas.microsoft.com/office/drawing/2014/main" id="{A50D50D2-4B86-818E-06E7-549401B65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774" y="1659194"/>
            <a:ext cx="5014452" cy="353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427C32-F4CD-E36E-DCBC-1DD0B2EF0CC3}"/>
              </a:ext>
            </a:extLst>
          </p:cNvPr>
          <p:cNvSpPr txBox="1"/>
          <p:nvPr/>
        </p:nvSpPr>
        <p:spPr>
          <a:xfrm>
            <a:off x="5338916" y="108155"/>
            <a:ext cx="1514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8FE09-FFBC-748F-E00F-FDF6E53E408C}"/>
              </a:ext>
            </a:extLst>
          </p:cNvPr>
          <p:cNvSpPr txBox="1"/>
          <p:nvPr/>
        </p:nvSpPr>
        <p:spPr>
          <a:xfrm>
            <a:off x="363792" y="3090491"/>
            <a:ext cx="3716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In next year, Wilson aims to innovate its product lines, enhance online sales channels, and improve customer engagement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CE09EF-AF29-EC5B-4686-0B07E63B12B5}"/>
              </a:ext>
            </a:extLst>
          </p:cNvPr>
          <p:cNvSpPr txBox="1"/>
          <p:nvPr/>
        </p:nvSpPr>
        <p:spPr>
          <a:xfrm>
            <a:off x="8445911" y="1151499"/>
            <a:ext cx="3382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Over the next five years, Wilson aspires to grow its international market share by 20%, invest in sustainable product practices and strengthen brand loyalty.</a:t>
            </a:r>
          </a:p>
        </p:txBody>
      </p:sp>
    </p:spTree>
    <p:extLst>
      <p:ext uri="{BB962C8B-B14F-4D97-AF65-F5344CB8AC3E}">
        <p14:creationId xmlns:p14="http://schemas.microsoft.com/office/powerpoint/2010/main" val="4189855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20312-C6C3-0D7E-04B8-F801C24A8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0">
            <a:extLst>
              <a:ext uri="{FF2B5EF4-FFF2-40B4-BE49-F238E27FC236}">
                <a16:creationId xmlns:a16="http://schemas.microsoft.com/office/drawing/2014/main" id="{1B60FD5E-F80C-7A74-6762-814E56A704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00080"/>
              </p:ext>
            </p:extLst>
          </p:nvPr>
        </p:nvGraphicFramePr>
        <p:xfrm>
          <a:off x="609600" y="2185515"/>
          <a:ext cx="5181600" cy="1292352"/>
        </p:xfrm>
        <a:graphic>
          <a:graphicData uri="http://schemas.openxmlformats.org/drawingml/2006/table">
            <a:tbl>
              <a:tblPr/>
              <a:tblGrid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966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+mn-lt"/>
                          <a:ea typeface="Open Sans" pitchFamily="34" charset="-122"/>
                          <a:cs typeface="Open Sans" pitchFamily="34" charset="-120"/>
                        </a:rPr>
                        <a:t>STRENGTHS</a:t>
                      </a:r>
                      <a:endParaRPr lang="en-US" sz="1400" dirty="0">
                        <a:latin typeface="+mn-lt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+mn-lt"/>
                          <a:ea typeface="Open Sans" pitchFamily="34" charset="-122"/>
                          <a:cs typeface="Open Sans" pitchFamily="34" charset="-120"/>
                        </a:rPr>
                        <a:t>WEAKNESSES</a:t>
                      </a:r>
                      <a:endParaRPr lang="en-US" sz="1400" dirty="0">
                        <a:latin typeface="+mn-lt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66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232220"/>
                          </a:solidFill>
                          <a:latin typeface="+mn-lt"/>
                          <a:ea typeface="Open Sans" pitchFamily="34" charset="-122"/>
                          <a:cs typeface="Open Sans" pitchFamily="34" charset="-120"/>
                        </a:rPr>
                        <a:t>Strong brand reputation	</a:t>
                      </a:r>
                      <a:endParaRPr lang="en-US" sz="1400" dirty="0">
                        <a:latin typeface="+mn-lt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232220"/>
                          </a:solidFill>
                          <a:latin typeface="+mn-lt"/>
                          <a:ea typeface="Open Sans" pitchFamily="34" charset="-122"/>
                          <a:cs typeface="Open Sans" pitchFamily="34" charset="-120"/>
                        </a:rPr>
                        <a:t>Reliance on partnerships</a:t>
                      </a:r>
                      <a:endParaRPr lang="en-US" sz="1400" dirty="0">
                        <a:latin typeface="+mn-lt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02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232220"/>
                          </a:solidFill>
                          <a:latin typeface="+mn-lt"/>
                          <a:ea typeface="Open Sans" pitchFamily="34" charset="-122"/>
                          <a:cs typeface="Open Sans" pitchFamily="34" charset="-120"/>
                        </a:rPr>
                        <a:t>Diverse range of products</a:t>
                      </a:r>
                      <a:endParaRPr lang="en-US" sz="1400" dirty="0">
                        <a:latin typeface="+mn-lt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232220"/>
                          </a:solidFill>
                          <a:latin typeface="+mn-lt"/>
                          <a:ea typeface="Open Sans" pitchFamily="34" charset="-122"/>
                          <a:cs typeface="Open Sans" pitchFamily="34" charset="-120"/>
                        </a:rPr>
                        <a:t>Limited presence in some regions</a:t>
                      </a:r>
                      <a:endParaRPr lang="en-US" sz="1400" dirty="0">
                        <a:latin typeface="+mn-lt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 0">
            <a:extLst>
              <a:ext uri="{FF2B5EF4-FFF2-40B4-BE49-F238E27FC236}">
                <a16:creationId xmlns:a16="http://schemas.microsoft.com/office/drawing/2014/main" id="{CA512558-1C54-C080-846A-EE79A6745173}"/>
              </a:ext>
            </a:extLst>
          </p:cNvPr>
          <p:cNvSpPr/>
          <p:nvPr/>
        </p:nvSpPr>
        <p:spPr>
          <a:xfrm>
            <a:off x="609600" y="964791"/>
            <a:ext cx="10363200" cy="952500"/>
          </a:xfrm>
          <a:prstGeom prst="rect">
            <a:avLst/>
          </a:prstGeom>
          <a:noFill/>
          <a:ln/>
        </p:spPr>
        <p:txBody>
          <a:bodyPr wrap="square" rtlCol="0" anchor="t" anchorCtr="0"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>
                <a:latin typeface="Montserrat ExtraBold"/>
              </a:rPr>
              <a:t>SWOT ANALYSIS</a:t>
            </a: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3B24A43C-570C-07E1-E16F-92F1766B5B2A}"/>
              </a:ext>
            </a:extLst>
          </p:cNvPr>
          <p:cNvSpPr/>
          <p:nvPr/>
        </p:nvSpPr>
        <p:spPr>
          <a:xfrm>
            <a:off x="1219200" y="1219200"/>
            <a:ext cx="1219200" cy="1219200"/>
          </a:xfrm>
          <a:prstGeom prst="line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25" name="Slide Number Placeholder 0">
            <a:extLst>
              <a:ext uri="{FF2B5EF4-FFF2-40B4-BE49-F238E27FC236}">
                <a16:creationId xmlns:a16="http://schemas.microsoft.com/office/drawing/2014/main" id="{E731782D-5F34-6BBF-DC75-239E41D5FF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69700" y="6350000"/>
            <a:ext cx="609600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0"/>
            </a:ext>
          </a:extLst>
        </p:spPr>
        <p:txBody>
          <a:bodyPr anchor="ctr" anchorCtr="0"/>
          <a:lstStyle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7021451-1387-4CA6-816F-3879F97B5CBC}" type="slidenum">
              <a:rPr lang="en-US" sz="121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pPr algn="ctr"/>
              <a:t>7</a:t>
            </a:fld>
            <a:endParaRPr lang="en-US" sz="121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</p:txBody>
      </p:sp>
      <p:graphicFrame>
        <p:nvGraphicFramePr>
          <p:cNvPr id="5" name="Table 0">
            <a:extLst>
              <a:ext uri="{FF2B5EF4-FFF2-40B4-BE49-F238E27FC236}">
                <a16:creationId xmlns:a16="http://schemas.microsoft.com/office/drawing/2014/main" id="{562C6780-852D-5482-E202-3588AFD09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124535"/>
              </p:ext>
            </p:extLst>
          </p:nvPr>
        </p:nvGraphicFramePr>
        <p:xfrm>
          <a:off x="609600" y="4484624"/>
          <a:ext cx="5181600" cy="1292352"/>
        </p:xfrm>
        <a:graphic>
          <a:graphicData uri="http://schemas.openxmlformats.org/drawingml/2006/table">
            <a:tbl>
              <a:tblPr/>
              <a:tblGrid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966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+mn-lt"/>
                          <a:ea typeface="Open Sans" pitchFamily="34" charset="-122"/>
                          <a:cs typeface="Open Sans" pitchFamily="34" charset="-120"/>
                        </a:rPr>
                        <a:t>OPPORTUNITIES</a:t>
                      </a:r>
                      <a:endParaRPr lang="en-US" sz="1400" dirty="0">
                        <a:latin typeface="+mn-lt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+mn-lt"/>
                          <a:ea typeface="Open Sans" pitchFamily="34" charset="-122"/>
                          <a:cs typeface="Open Sans" pitchFamily="34" charset="-120"/>
                        </a:rPr>
                        <a:t>THREATS</a:t>
                      </a:r>
                      <a:endParaRPr lang="en-US" sz="1400" dirty="0">
                        <a:latin typeface="+mn-lt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66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232220"/>
                          </a:solidFill>
                          <a:latin typeface="+mn-lt"/>
                          <a:ea typeface="Open Sans" pitchFamily="34" charset="-122"/>
                          <a:cs typeface="Open Sans" pitchFamily="34" charset="-120"/>
                        </a:rPr>
                        <a:t>Market expansion</a:t>
                      </a:r>
                      <a:endParaRPr lang="en-US" sz="1400" dirty="0">
                        <a:latin typeface="+mn-lt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232220"/>
                          </a:solidFill>
                          <a:latin typeface="+mn-lt"/>
                          <a:ea typeface="Open Sans" pitchFamily="34" charset="-122"/>
                          <a:cs typeface="Open Sans" pitchFamily="34" charset="-120"/>
                        </a:rPr>
                        <a:t>Economic factors</a:t>
                      </a:r>
                      <a:endParaRPr lang="en-US" sz="1400" dirty="0">
                        <a:latin typeface="+mn-lt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02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232220"/>
                          </a:solidFill>
                          <a:latin typeface="+mn-lt"/>
                          <a:ea typeface="Open Sans" pitchFamily="34" charset="-122"/>
                          <a:cs typeface="Open Sans" pitchFamily="34" charset="-120"/>
                        </a:rPr>
                        <a:t>E-commerce marketing</a:t>
                      </a:r>
                      <a:endParaRPr lang="en-US" sz="1400" dirty="0">
                        <a:latin typeface="+mn-lt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232220"/>
                          </a:solidFill>
                          <a:latin typeface="+mn-lt"/>
                          <a:ea typeface="Open Sans" pitchFamily="34" charset="-122"/>
                          <a:cs typeface="Open Sans" pitchFamily="34" charset="-120"/>
                        </a:rPr>
                        <a:t>Intense competition</a:t>
                      </a:r>
                      <a:endParaRPr lang="en-US" sz="1400" dirty="0">
                        <a:latin typeface="+mn-lt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Picture 10" descr="A diagram of swot analysis&#10;&#10;Description automatically generated">
            <a:extLst>
              <a:ext uri="{FF2B5EF4-FFF2-40B4-BE49-F238E27FC236}">
                <a16:creationId xmlns:a16="http://schemas.microsoft.com/office/drawing/2014/main" id="{EEF86486-2A8D-5AA3-739C-4DC3E80DA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930020" y="1"/>
            <a:ext cx="6261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80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5F64534-C2B4-A957-7C7B-769225701A0A}"/>
              </a:ext>
            </a:extLst>
          </p:cNvPr>
          <p:cNvSpPr/>
          <p:nvPr/>
        </p:nvSpPr>
        <p:spPr>
          <a:xfrm>
            <a:off x="-68826" y="0"/>
            <a:ext cx="7688826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/>
          <p:cNvSpPr/>
          <p:nvPr/>
        </p:nvSpPr>
        <p:spPr>
          <a:xfrm>
            <a:off x="682328" y="689968"/>
            <a:ext cx="4587478" cy="57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00"/>
              </a:lnSpc>
            </a:pPr>
            <a:r>
              <a:rPr lang="en-US" sz="3583" b="1" dirty="0">
                <a:ea typeface="Lora" pitchFamily="34" charset="-122"/>
                <a:cs typeface="Lora" pitchFamily="34" charset="-120"/>
              </a:rPr>
              <a:t>PESTLE Analysis</a:t>
            </a:r>
            <a:endParaRPr lang="en-US" sz="3583" b="1" dirty="0"/>
          </a:p>
        </p:txBody>
      </p:sp>
      <p:sp>
        <p:nvSpPr>
          <p:cNvPr id="4" name="Shape 1"/>
          <p:cNvSpPr/>
          <p:nvPr/>
        </p:nvSpPr>
        <p:spPr>
          <a:xfrm>
            <a:off x="682328" y="1555850"/>
            <a:ext cx="6255345" cy="4612084"/>
          </a:xfrm>
          <a:prstGeom prst="roundRect">
            <a:avLst>
              <a:gd name="adj" fmla="val 63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88678" y="1562199"/>
            <a:ext cx="6242645" cy="5586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883643" y="1685529"/>
            <a:ext cx="2728218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50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Political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008140" y="1685529"/>
            <a:ext cx="2728218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50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Regulations, Government Policies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88678" y="2120801"/>
            <a:ext cx="6242645" cy="87054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883643" y="2244131"/>
            <a:ext cx="2728218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Economic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4008140" y="2244130"/>
            <a:ext cx="2728218" cy="623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Consumer Spending, Exchange Rates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88678" y="2991346"/>
            <a:ext cx="6242645" cy="5586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883643" y="3114676"/>
            <a:ext cx="2728218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50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Social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4008140" y="3114676"/>
            <a:ext cx="2728218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50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Health Trends, Demographics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88678" y="3549948"/>
            <a:ext cx="6242645" cy="87054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883643" y="3673277"/>
            <a:ext cx="2728218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Technological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4008140" y="3673277"/>
            <a:ext cx="2728218" cy="623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Innovation, Digital Transformation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88678" y="4420493"/>
            <a:ext cx="6242645" cy="8705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883643" y="4543822"/>
            <a:ext cx="2728218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50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Legal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4008140" y="4543822"/>
            <a:ext cx="2728218" cy="623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50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Intellectual Property, Consumer Protection Laws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88678" y="5291038"/>
            <a:ext cx="6242645" cy="87054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1" name="Text 18"/>
          <p:cNvSpPr/>
          <p:nvPr/>
        </p:nvSpPr>
        <p:spPr>
          <a:xfrm>
            <a:off x="883643" y="5414368"/>
            <a:ext cx="2728218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Environmental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4008140" y="5414368"/>
            <a:ext cx="2728218" cy="623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Sustainability, Environmental Regulations</a:t>
            </a:r>
            <a:endParaRPr lang="en-US" sz="1500" dirty="0"/>
          </a:p>
        </p:txBody>
      </p:sp>
      <p:pic>
        <p:nvPicPr>
          <p:cNvPr id="29" name="Picture 28" descr="A circular diagram of different types of icons&#10;&#10;Description automatically generated">
            <a:extLst>
              <a:ext uri="{FF2B5EF4-FFF2-40B4-BE49-F238E27FC236}">
                <a16:creationId xmlns:a16="http://schemas.microsoft.com/office/drawing/2014/main" id="{4E0F1132-AF70-14CC-6639-9F29CDDE1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26350" y="7123"/>
            <a:ext cx="4565650" cy="68508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591939"/>
              </p:ext>
            </p:extLst>
          </p:nvPr>
        </p:nvGraphicFramePr>
        <p:xfrm>
          <a:off x="596900" y="2761488"/>
          <a:ext cx="6725138" cy="2877312"/>
        </p:xfrm>
        <a:graphic>
          <a:graphicData uri="http://schemas.openxmlformats.org/drawingml/2006/table">
            <a:tbl>
              <a:tblPr/>
              <a:tblGrid>
                <a:gridCol w="3362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2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936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SPORT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PRODUCTS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36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23222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Tennis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23222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Rackets, balls, apparel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36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23222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Baseball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23222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Bats, gloves, balls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36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23222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Football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23222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Game balls, training equipment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36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23222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Basketball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23222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Game balls, apparel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36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23222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Golf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23222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Clubs, balls, accessories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36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23222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Volleyball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23222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Balls, apparel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36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23222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Pickleball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23222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Paddles, balls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 0"/>
          <p:cNvSpPr/>
          <p:nvPr/>
        </p:nvSpPr>
        <p:spPr>
          <a:xfrm>
            <a:off x="498578" y="1352550"/>
            <a:ext cx="10363200" cy="952500"/>
          </a:xfrm>
          <a:prstGeom prst="rect">
            <a:avLst/>
          </a:prstGeom>
          <a:noFill/>
          <a:ln/>
        </p:spPr>
        <p:txBody>
          <a:bodyPr wrap="square" rtlCol="0" anchor="t" anchorCtr="0"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>
                <a:latin typeface="Montserrat ExtraBold"/>
              </a:rPr>
              <a:t>PRODUCT PORTFOLIO</a:t>
            </a:r>
          </a:p>
        </p:txBody>
      </p:sp>
      <p:sp>
        <p:nvSpPr>
          <p:cNvPr id="4" name="Shape 1"/>
          <p:cNvSpPr/>
          <p:nvPr/>
        </p:nvSpPr>
        <p:spPr>
          <a:xfrm>
            <a:off x="1219200" y="1219200"/>
            <a:ext cx="1219200" cy="1219200"/>
          </a:xfrm>
          <a:prstGeom prst="line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11569700" y="6350000"/>
            <a:ext cx="609600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0"/>
            </a:ext>
          </a:extLst>
        </p:spPr>
        <p:txBody>
          <a:bodyPr anchor="ctr" anchorCtr="0"/>
          <a:lstStyle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7021451-1387-4CA6-816F-3879F97B5CBC}" type="slidenum">
              <a:rPr lang="en-US" sz="121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pPr algn="ctr"/>
              <a:t>9</a:t>
            </a:fld>
            <a:endParaRPr lang="en-US" sz="121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307171A6-6847-B69C-8E5A-BFAC2B4E9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1" y="-1"/>
            <a:ext cx="4470399" cy="694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65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483</Words>
  <Application>Microsoft Office PowerPoint</Application>
  <PresentationFormat>Widescreen</PresentationFormat>
  <Paragraphs>98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Arial</vt:lpstr>
      <vt:lpstr>Calibri</vt:lpstr>
      <vt:lpstr>Calibri Light</vt:lpstr>
      <vt:lpstr>DM Sans Medium</vt:lpstr>
      <vt:lpstr>Inter</vt:lpstr>
      <vt:lpstr>Kanit Light</vt:lpstr>
      <vt:lpstr>Lora</vt:lpstr>
      <vt:lpstr>Montserrat ExtraBold</vt:lpstr>
      <vt:lpstr>Open Sans</vt:lpstr>
      <vt:lpstr>Red Hat Text</vt:lpstr>
      <vt:lpstr>Roboto Light</vt:lpstr>
      <vt:lpstr>Source Sans 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Adnan Shaikh</dc:creator>
  <cp:lastModifiedBy>bilal shaikh</cp:lastModifiedBy>
  <cp:revision>4</cp:revision>
  <dcterms:created xsi:type="dcterms:W3CDTF">2024-11-15T12:07:56Z</dcterms:created>
  <dcterms:modified xsi:type="dcterms:W3CDTF">2024-11-18T19:30:54Z</dcterms:modified>
</cp:coreProperties>
</file>